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955759247953081"/>
          <c:y val="9.6230175338204424E-2"/>
          <c:w val="0.77444644274999008"/>
          <c:h val="0.4721117364432871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'[Microsoft Excel Worksheet.xlsx]Лист1'!$D$6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3000"/>
                    <a:shade val="51000"/>
                    <a:satMod val="130000"/>
                  </a:schemeClr>
                </a:gs>
                <a:gs pos="80000">
                  <a:schemeClr val="accent4">
                    <a:shade val="53000"/>
                    <a:shade val="93000"/>
                    <a:satMod val="130000"/>
                  </a:schemeClr>
                </a:gs>
                <a:gs pos="100000">
                  <a:schemeClr val="accent4">
                    <a:shade val="53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Worksheet.xlsx]Лист1'!$D$7:$D$15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'[Microsoft Excel Worksheet.xlsx]Лист1'!$E$6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76000"/>
                    <a:shade val="51000"/>
                    <a:satMod val="130000"/>
                  </a:schemeClr>
                </a:gs>
                <a:gs pos="80000">
                  <a:schemeClr val="accent4">
                    <a:shade val="76000"/>
                    <a:shade val="93000"/>
                    <a:satMod val="130000"/>
                  </a:schemeClr>
                </a:gs>
                <a:gs pos="100000">
                  <a:schemeClr val="accent4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Worksheet.xlsx]Лист1'!$E$7:$E$15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'[Microsoft Excel Worksheet.xlsx]Лист1'!$F$6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Worksheet.xlsx]Лист1'!$F$7:$F$15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'[Microsoft Excel Worksheet.xlsx]Лист1'!$G$6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7000"/>
                    <a:shade val="51000"/>
                    <a:satMod val="130000"/>
                  </a:schemeClr>
                </a:gs>
                <a:gs pos="80000">
                  <a:schemeClr val="accent4">
                    <a:tint val="77000"/>
                    <a:shade val="93000"/>
                    <a:satMod val="130000"/>
                  </a:schemeClr>
                </a:gs>
                <a:gs pos="100000">
                  <a:schemeClr val="accent4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Worksheet.xlsx]Лист1'!$G$7:$G$15</c:f>
              <c:numCache>
                <c:formatCode>General</c:formatCode>
                <c:ptCount val="9"/>
              </c:numCache>
            </c:numRef>
          </c:val>
        </c:ser>
        <c:ser>
          <c:idx val="4"/>
          <c:order val="4"/>
          <c:tx>
            <c:strRef>
              <c:f>'[Microsoft Excel Worksheet.xlsx]Лист1'!$H$6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4000"/>
                    <a:shade val="51000"/>
                    <a:satMod val="130000"/>
                  </a:schemeClr>
                </a:gs>
                <a:gs pos="80000">
                  <a:schemeClr val="accent4">
                    <a:tint val="54000"/>
                    <a:shade val="93000"/>
                    <a:satMod val="130000"/>
                  </a:schemeClr>
                </a:gs>
                <a:gs pos="100000">
                  <a:schemeClr val="accent4">
                    <a:tint val="54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4,95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4,85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Worksheet.xlsx]Лист1'!$H$7:$H$15</c:f>
              <c:numCache>
                <c:formatCode>General</c:formatCode>
                <c:ptCount val="9"/>
                <c:pt idx="0">
                  <c:v>5</c:v>
                </c:pt>
                <c:pt idx="1">
                  <c:v>4.93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4.93</c:v>
                </c:pt>
                <c:pt idx="6">
                  <c:v>5</c:v>
                </c:pt>
                <c:pt idx="7">
                  <c:v>4.96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5149064"/>
        <c:axId val="335152592"/>
        <c:axId val="0"/>
      </c:bar3DChart>
      <c:catAx>
        <c:axId val="335149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5152592"/>
        <c:crosses val="autoZero"/>
        <c:auto val="1"/>
        <c:lblAlgn val="ctr"/>
        <c:lblOffset val="100"/>
        <c:noMultiLvlLbl val="0"/>
      </c:catAx>
      <c:valAx>
        <c:axId val="33515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5149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FB52-CF7E-4EC1-8BF4-36279D3DE48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4A4-6693-47DD-940B-23270F16B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4A4-6693-47DD-940B-23270F16BC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2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D9E-2692-4CD2-9D18-1E53109B88F8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A547-33A6-4B8A-A22B-F3FC6C724295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7E53-AF27-4F18-BC55-6EC010906A4A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251-6320-4323-8445-EDEFFEA9FD31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0B7E-4831-4CC5-BBBE-5BF1880B3D7D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9D7-2991-451F-AE66-5706D6B66578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1E39-88E5-4E04-B986-139FD587BB23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57D-C26E-4486-85E2-5C1C860980C2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B7A6-9211-4F09-AF6B-AAE2136ECF19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A90-8114-4CDE-9CCB-1865EF190681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584-064A-448B-B10A-E3C0364B10B9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95E9-16AF-4474-99F0-920699DD3CC4}" type="datetime1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РЕЗУЛЬТАТАХ ОПРОСА ПОТРЕБИТЕЛЕЙ, ВОСПОЛЬЗОВАВШИХСЯ УСЛУГАМИ ЦЕНТРА ОБСЛУЖИВАНИЯ КЛИЕНТОВ ООО «ЭНЕРГИЯ-ТРАНЗИТ»В ПЕРИОД С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.01.2023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.12.2023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ОГЛАВЛЕНИЕ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Методология исследования ……………………………………………………........……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Оценка качества ................................................…………………………………... 4, 5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Результат опроса ……………………………………………………………….............……… 6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Методология исследования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Объект исследования 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потребители, воспользовавшиеся услугами центра обслуживания клиентов ООО «Энергия – Транзит».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определить степень удовлетворенности потребителей качеством очного обслуживания.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Задачи исследования: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важность для потребителей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следующих компонентов услуги: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подачи заявки на оказание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часы работы компании;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компетентность/грамотность сотрудников, принимавших заявку;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время ожидания при подаче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простота и доступность информационно- справочных материалов, необходимых для оформления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оплаты услуг, предоставляемых компанией (наличие /отсутствие платежного терминала, кассы);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консультирование по интересующим вопросам;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уровень внутреннего оснащения мест приема клиентов;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внешний вид сотрудников;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оценку потребителями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качества перечисленных компонентов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получения информации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периодическое исследование – анкетирование.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2448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2. 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23733"/>
              </p:ext>
            </p:extLst>
          </p:nvPr>
        </p:nvGraphicFramePr>
        <p:xfrm>
          <a:off x="785786" y="714356"/>
          <a:ext cx="7779144" cy="516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0"/>
                <a:gridCol w="2000352"/>
                <a:gridCol w="1111306"/>
                <a:gridCol w="963132"/>
                <a:gridCol w="1037219"/>
                <a:gridCol w="1111306"/>
                <a:gridCol w="1037219"/>
              </a:tblGrid>
              <a:tr h="34570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auto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Компонент  услуги 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Оценка качества компонента услуги по шкале  от  1 до 5, шт.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Очень плохо (1)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Плохо (2)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могу оценить (3)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Хорошо (4)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Отлично (5) 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подачи заявки на оказание услуги;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Часы работы компании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18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Компетентность/грамотность сотрудников, принимавших заявку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470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Время ожидания при подаче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129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Простота и доступность информационно- справочных материалов, необходимых для оформления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58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оплаты услуг, предоставляемых компанией (наличие /отсутствие платежного терминала, кассы)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12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Консультирование по интересующим вопросам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Уровень внутреннего оснащения мест приема клиентов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Внешний вид сотрудников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12404"/>
              </p:ext>
            </p:extLst>
          </p:nvPr>
        </p:nvGraphicFramePr>
        <p:xfrm>
          <a:off x="1403648" y="6165304"/>
          <a:ext cx="6096000" cy="22465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82445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опрашиваемых респондентов 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0"/>
            <a:ext cx="87849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815404"/>
              </p:ext>
            </p:extLst>
          </p:nvPr>
        </p:nvGraphicFramePr>
        <p:xfrm>
          <a:off x="395536" y="836712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83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3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3. Результаты опроса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Таким образом, наивысшие оценки были поставлены посетителями ЦОК  за  компетентность/грамотность сотрудников, принимавших заявку, простоту и доступность информационно- справочных материалов (необходимых для оформления заявки), удобство способа подачи заявки, время ожидания при подаче заявки, а так же за консультирование по интересующим вопросам и внешний вид сотрудников.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766</TotalTime>
  <Words>260</Words>
  <Application>Microsoft Office PowerPoint</Application>
  <PresentationFormat>Экран (4:3)</PresentationFormat>
  <Paragraphs>90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ОТЧЕТ О РЕЗУЛЬТАТАХ ОПРОСА ПОТРЕБИТЕЛЕЙ, ВОСПОЛЬЗОВАВШИХСЯ УСЛУГАМИ ЦЕНТРА ОБСЛУЖИВАНИЯ КЛИЕНТОВ ООО «ЭНЕРГИЯ-ТРАНЗИТ»В ПЕРИОД С 09.01.2023 ПО 29.12.2023   </vt:lpstr>
      <vt:lpstr>ОГЛАВЛЕНИЕ       Методология исследования ……………………………………………………........…… 3 Оценка качества ................................................…………………………………... 4, 5 Результат опроса ……………………………………………………………….............……… 6     </vt:lpstr>
      <vt:lpstr>       1.  Методология исследования       Объект исследования  - потребители, воспользовавшиеся услугами центра обслуживания клиентов ООО «Энергия – Транзит».       Цель исследования – определить степень удовлетворенности потребителей качеством очного обслуживания.       Задачи исследования: а) определить важность для потребителей следующих компонентов услуги: - удобство способа подачи заявки на оказание услуги; - часы работы компании; - компетентность/грамотность сотрудников, принимавших заявку; - время ожидания при подаче заявки; - простота и доступность информационно- справочных материалов, необходимых для оформления заявки; - удобство способа оплаты услуг, предоставляемых компанией (наличие /отсутствие платежного терминала, кассы); - консультирование по интересующим вопросам; - уровень внутреннего оснащения мест приема клиентов; - внешний вид сотрудников; б) определить оценку потребителями качества перечисленных компонентов услуги;   Метод получения информации – периодическое исследование – анкетирование.       </vt:lpstr>
      <vt:lpstr>2. Оценка качества  компонентов очного обслуживания ООО «Энергия-Транзит»          </vt:lpstr>
      <vt:lpstr>Презентация PowerPoint</vt:lpstr>
      <vt:lpstr>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ОПРОСА ПОТРЕБИТЕЛЕЙ, ВОСПОЛЬЗОВАВШИХСЯ УСЛУГАМИ ЦЕНТРА ОБСЛУЖИВАНИЯ КЛИЕНТОВ ООО «ЭНЕРГИЯ-ТРАНЗИТ»В ПЕРИОД С 01.10.2015 ПО 30.12.2015   </dc:title>
  <dc:creator>Бирюкова Наталья Сергеевна</dc:creator>
  <cp:lastModifiedBy>Виктория Горбань</cp:lastModifiedBy>
  <cp:revision>65</cp:revision>
  <dcterms:created xsi:type="dcterms:W3CDTF">2016-02-26T04:16:22Z</dcterms:created>
  <dcterms:modified xsi:type="dcterms:W3CDTF">2024-02-19T01:59:23Z</dcterms:modified>
</cp:coreProperties>
</file>