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t-dc\share_et$\&#1054;&#1058;&#1044;&#1045;&#1051;%20&#1058;&#1045;&#1061;&#1053;&#1054;&#1051;&#1054;&#1043;&#1048;&#1063;&#1045;&#1057;&#1050;&#1054;&#1043;&#1054;%20&#1055;&#1056;&#1048;&#1057;&#1054;&#1045;&#1044;&#1048;&#1053;&#1045;&#1053;&#1048;&#1071;\&#1050;&#1080;&#1088;&#1089;&#1072;&#1085;&#1086;&#1074;&#1072;%20&#1045;&#1082;&#1072;&#1090;&#1077;&#1088;&#1080;&#1085;&#1072;%20&#1070;&#1088;&#1100;&#1077;&#1074;&#1085;&#1072;\&#1055;.%2011%20&#1083;%20-%202018%20&#1075;\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Лист1!$D$6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3000"/>
                    <a:shade val="51000"/>
                    <a:satMod val="130000"/>
                  </a:schemeClr>
                </a:gs>
                <a:gs pos="80000">
                  <a:schemeClr val="accent4">
                    <a:shade val="53000"/>
                    <a:shade val="93000"/>
                    <a:satMod val="130000"/>
                  </a:schemeClr>
                </a:gs>
                <a:gs pos="100000">
                  <a:schemeClr val="accent4">
                    <a:shade val="53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Лист1!$D$7:$D$15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Лист1!$E$6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76000"/>
                    <a:shade val="51000"/>
                    <a:satMod val="130000"/>
                  </a:schemeClr>
                </a:gs>
                <a:gs pos="80000">
                  <a:schemeClr val="accent4">
                    <a:shade val="76000"/>
                    <a:shade val="93000"/>
                    <a:satMod val="130000"/>
                  </a:schemeClr>
                </a:gs>
                <a:gs pos="100000">
                  <a:schemeClr val="accent4">
                    <a:shade val="76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Лист1!$E$7:$E$15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Лист1!$F$6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Лист1!$F$7:$F$15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Лист1!$G$6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7000"/>
                    <a:shade val="51000"/>
                    <a:satMod val="130000"/>
                  </a:schemeClr>
                </a:gs>
                <a:gs pos="80000">
                  <a:schemeClr val="accent4">
                    <a:tint val="77000"/>
                    <a:shade val="93000"/>
                    <a:satMod val="130000"/>
                  </a:schemeClr>
                </a:gs>
                <a:gs pos="100000">
                  <a:schemeClr val="accent4">
                    <a:tint val="77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Лист1!$G$7:$G$15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Лист1!$H$6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4000"/>
                    <a:shade val="51000"/>
                    <a:satMod val="130000"/>
                  </a:schemeClr>
                </a:gs>
                <a:gs pos="80000">
                  <a:schemeClr val="accent4">
                    <a:tint val="54000"/>
                    <a:shade val="93000"/>
                    <a:satMod val="130000"/>
                  </a:schemeClr>
                </a:gs>
                <a:gs pos="100000">
                  <a:schemeClr val="accent4">
                    <a:tint val="54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Лист1!$C$7:$C$15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 </c:v>
                </c:pt>
                <c:pt idx="3">
                  <c:v>Время ожидания при подаче заявки</c:v>
                </c:pt>
                <c:pt idx="4">
                  <c:v>Прорстота и доступность информационно-справочных материалов</c:v>
                </c:pt>
                <c:pt idx="5">
                  <c:v>Удобство способа оплаты услуг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Лист1!$H$7:$H$15</c:f>
              <c:numCache>
                <c:formatCode>General</c:formatCode>
                <c:ptCount val="9"/>
                <c:pt idx="0">
                  <c:v>4.9400000000000004</c:v>
                </c:pt>
                <c:pt idx="1">
                  <c:v>4.9400000000000004</c:v>
                </c:pt>
                <c:pt idx="2">
                  <c:v>5</c:v>
                </c:pt>
                <c:pt idx="3">
                  <c:v>5</c:v>
                </c:pt>
                <c:pt idx="4">
                  <c:v>4.91</c:v>
                </c:pt>
                <c:pt idx="5">
                  <c:v>4.6900000000000004</c:v>
                </c:pt>
                <c:pt idx="6">
                  <c:v>4.91</c:v>
                </c:pt>
                <c:pt idx="7">
                  <c:v>4.88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0903008"/>
        <c:axId val="133101080"/>
        <c:axId val="0"/>
      </c:bar3DChart>
      <c:catAx>
        <c:axId val="190903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101080"/>
        <c:crosses val="autoZero"/>
        <c:auto val="1"/>
        <c:lblAlgn val="ctr"/>
        <c:lblOffset val="100"/>
        <c:noMultiLvlLbl val="0"/>
      </c:catAx>
      <c:valAx>
        <c:axId val="133101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090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2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52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</a:t>
            </a:r>
            <a:r>
              <a:rPr lang="ru-RU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20.02.2018 </a:t>
            </a:r>
            <a:r>
              <a:rPr lang="ru-RU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27.12.2018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76627"/>
              </p:ext>
            </p:extLst>
          </p:nvPr>
        </p:nvGraphicFramePr>
        <p:xfrm>
          <a:off x="785786" y="714356"/>
          <a:ext cx="7779144" cy="529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53915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8262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457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596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42080"/>
              </p:ext>
            </p:extLst>
          </p:nvPr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32 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49480"/>
              </p:ext>
            </p:extLst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время ожидания при подаче заявки 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удобство способа оплаты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услуг, простоту и доступность информационно- справочных материалов (необходимых для оформления заявки), часы работы компании, а так же 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622</TotalTime>
  <Words>253</Words>
  <Application>Microsoft Office PowerPoint</Application>
  <PresentationFormat>Экран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20.02.2018 ПО 27.12.2018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   </dc:title>
  <dc:creator>Бирюкова Наталья Сергеевна</dc:creator>
  <cp:lastModifiedBy>Кирсанова Екатерина Юрьевна</cp:lastModifiedBy>
  <cp:revision>53</cp:revision>
  <dcterms:created xsi:type="dcterms:W3CDTF">2016-02-26T04:16:22Z</dcterms:created>
  <dcterms:modified xsi:type="dcterms:W3CDTF">2019-02-27T03:08:44Z</dcterms:modified>
</cp:coreProperties>
</file>