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307293402584897"/>
          <c:y val="0.14000565438348406"/>
          <c:w val="0.83564253856053028"/>
          <c:h val="0.443676250401055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Лист1!$D$6</c:f>
              <c:strCache>
                <c:ptCount val="1"/>
                <c:pt idx="0">
                  <c:v>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3000"/>
                    <a:shade val="51000"/>
                    <a:satMod val="130000"/>
                  </a:schemeClr>
                </a:gs>
                <a:gs pos="80000">
                  <a:schemeClr val="accent4">
                    <a:shade val="53000"/>
                    <a:shade val="93000"/>
                    <a:satMod val="130000"/>
                  </a:schemeClr>
                </a:gs>
                <a:gs pos="100000">
                  <a:schemeClr val="accent4">
                    <a:shade val="53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Лист1!$C$7:$C$15</c:f>
              <c:strCache>
                <c:ptCount val="9"/>
                <c:pt idx="0">
                  <c:v>Удобство способа подачи заявки на оказание услуги</c:v>
                </c:pt>
                <c:pt idx="1">
                  <c:v>Часы работы компании </c:v>
                </c:pt>
                <c:pt idx="2">
                  <c:v>Компетентность/грамотность сотрудников </c:v>
                </c:pt>
                <c:pt idx="3">
                  <c:v>Время ожидания при подаче заявки</c:v>
                </c:pt>
                <c:pt idx="4">
                  <c:v>Прорстота и доступность информационно-справочных материалов</c:v>
                </c:pt>
                <c:pt idx="5">
                  <c:v>Удобство способа оплаты услуг </c:v>
                </c:pt>
                <c:pt idx="6">
                  <c:v>Консультирование по интересующим вопросам</c:v>
                </c:pt>
                <c:pt idx="7">
                  <c:v>Уровень внутреннего оснащения мест приема клиентов</c:v>
                </c:pt>
                <c:pt idx="8">
                  <c:v>Внешний вид сотрудников</c:v>
                </c:pt>
              </c:strCache>
            </c:strRef>
          </c:cat>
          <c:val>
            <c:numRef>
              <c:f>Лист1!$D$7:$D$15</c:f>
              <c:numCache>
                <c:formatCode>General</c:formatCode>
                <c:ptCount val="9"/>
              </c:numCache>
            </c:numRef>
          </c:val>
        </c:ser>
        <c:ser>
          <c:idx val="1"/>
          <c:order val="1"/>
          <c:tx>
            <c:strRef>
              <c:f>Лист1!$E$6</c:f>
              <c:strCache>
                <c:ptCount val="1"/>
                <c:pt idx="0">
                  <c:v>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76000"/>
                    <a:shade val="51000"/>
                    <a:satMod val="130000"/>
                  </a:schemeClr>
                </a:gs>
                <a:gs pos="80000">
                  <a:schemeClr val="accent4">
                    <a:shade val="76000"/>
                    <a:shade val="93000"/>
                    <a:satMod val="130000"/>
                  </a:schemeClr>
                </a:gs>
                <a:gs pos="100000">
                  <a:schemeClr val="accent4">
                    <a:shade val="76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Лист1!$C$7:$C$15</c:f>
              <c:strCache>
                <c:ptCount val="9"/>
                <c:pt idx="0">
                  <c:v>Удобство способа подачи заявки на оказание услуги</c:v>
                </c:pt>
                <c:pt idx="1">
                  <c:v>Часы работы компании </c:v>
                </c:pt>
                <c:pt idx="2">
                  <c:v>Компетентность/грамотность сотрудников </c:v>
                </c:pt>
                <c:pt idx="3">
                  <c:v>Время ожидания при подаче заявки</c:v>
                </c:pt>
                <c:pt idx="4">
                  <c:v>Прорстота и доступность информационно-справочных материалов</c:v>
                </c:pt>
                <c:pt idx="5">
                  <c:v>Удобство способа оплаты услуг </c:v>
                </c:pt>
                <c:pt idx="6">
                  <c:v>Консультирование по интересующим вопросам</c:v>
                </c:pt>
                <c:pt idx="7">
                  <c:v>Уровень внутреннего оснащения мест приема клиентов</c:v>
                </c:pt>
                <c:pt idx="8">
                  <c:v>Внешний вид сотрудников</c:v>
                </c:pt>
              </c:strCache>
            </c:strRef>
          </c:cat>
          <c:val>
            <c:numRef>
              <c:f>Лист1!$E$7:$E$15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Лист1!$F$6</c:f>
              <c:strCache>
                <c:ptCount val="1"/>
                <c:pt idx="0">
                  <c:v>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Лист1!$C$7:$C$15</c:f>
              <c:strCache>
                <c:ptCount val="9"/>
                <c:pt idx="0">
                  <c:v>Удобство способа подачи заявки на оказание услуги</c:v>
                </c:pt>
                <c:pt idx="1">
                  <c:v>Часы работы компании </c:v>
                </c:pt>
                <c:pt idx="2">
                  <c:v>Компетентность/грамотность сотрудников </c:v>
                </c:pt>
                <c:pt idx="3">
                  <c:v>Время ожидания при подаче заявки</c:v>
                </c:pt>
                <c:pt idx="4">
                  <c:v>Прорстота и доступность информационно-справочных материалов</c:v>
                </c:pt>
                <c:pt idx="5">
                  <c:v>Удобство способа оплаты услуг </c:v>
                </c:pt>
                <c:pt idx="6">
                  <c:v>Консультирование по интересующим вопросам</c:v>
                </c:pt>
                <c:pt idx="7">
                  <c:v>Уровень внутреннего оснащения мест приема клиентов</c:v>
                </c:pt>
                <c:pt idx="8">
                  <c:v>Внешний вид сотрудников</c:v>
                </c:pt>
              </c:strCache>
            </c:strRef>
          </c:cat>
          <c:val>
            <c:numRef>
              <c:f>Лист1!$F$7:$F$15</c:f>
              <c:numCache>
                <c:formatCode>General</c:formatCode>
                <c:ptCount val="9"/>
              </c:numCache>
            </c:numRef>
          </c:val>
        </c:ser>
        <c:ser>
          <c:idx val="3"/>
          <c:order val="3"/>
          <c:tx>
            <c:strRef>
              <c:f>Лист1!$G$6</c:f>
              <c:strCache>
                <c:ptCount val="1"/>
                <c:pt idx="0">
                  <c:v>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7000"/>
                    <a:shade val="51000"/>
                    <a:satMod val="130000"/>
                  </a:schemeClr>
                </a:gs>
                <a:gs pos="80000">
                  <a:schemeClr val="accent4">
                    <a:tint val="77000"/>
                    <a:shade val="93000"/>
                    <a:satMod val="130000"/>
                  </a:schemeClr>
                </a:gs>
                <a:gs pos="100000">
                  <a:schemeClr val="accent4">
                    <a:tint val="77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Лист1!$C$7:$C$15</c:f>
              <c:strCache>
                <c:ptCount val="9"/>
                <c:pt idx="0">
                  <c:v>Удобство способа подачи заявки на оказание услуги</c:v>
                </c:pt>
                <c:pt idx="1">
                  <c:v>Часы работы компании </c:v>
                </c:pt>
                <c:pt idx="2">
                  <c:v>Компетентность/грамотность сотрудников </c:v>
                </c:pt>
                <c:pt idx="3">
                  <c:v>Время ожидания при подаче заявки</c:v>
                </c:pt>
                <c:pt idx="4">
                  <c:v>Прорстота и доступность информационно-справочных материалов</c:v>
                </c:pt>
                <c:pt idx="5">
                  <c:v>Удобство способа оплаты услуг </c:v>
                </c:pt>
                <c:pt idx="6">
                  <c:v>Консультирование по интересующим вопросам</c:v>
                </c:pt>
                <c:pt idx="7">
                  <c:v>Уровень внутреннего оснащения мест приема клиентов</c:v>
                </c:pt>
                <c:pt idx="8">
                  <c:v>Внешний вид сотрудников</c:v>
                </c:pt>
              </c:strCache>
            </c:strRef>
          </c:cat>
          <c:val>
            <c:numRef>
              <c:f>Лист1!$G$7:$G$15</c:f>
              <c:numCache>
                <c:formatCode>General</c:formatCode>
                <c:ptCount val="9"/>
              </c:numCache>
            </c:numRef>
          </c:val>
        </c:ser>
        <c:ser>
          <c:idx val="4"/>
          <c:order val="4"/>
          <c:tx>
            <c:strRef>
              <c:f>Лист1!$H$6</c:f>
              <c:strCache>
                <c:ptCount val="1"/>
                <c:pt idx="0">
                  <c:v>5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4000"/>
                    <a:shade val="51000"/>
                    <a:satMod val="130000"/>
                  </a:schemeClr>
                </a:gs>
                <a:gs pos="80000">
                  <a:schemeClr val="accent4">
                    <a:tint val="54000"/>
                    <a:shade val="93000"/>
                    <a:satMod val="130000"/>
                  </a:schemeClr>
                </a:gs>
                <a:gs pos="100000">
                  <a:schemeClr val="accent4">
                    <a:tint val="54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Лист1!$C$7:$C$15</c:f>
              <c:strCache>
                <c:ptCount val="9"/>
                <c:pt idx="0">
                  <c:v>Удобство способа подачи заявки на оказание услуги</c:v>
                </c:pt>
                <c:pt idx="1">
                  <c:v>Часы работы компании </c:v>
                </c:pt>
                <c:pt idx="2">
                  <c:v>Компетентность/грамотность сотрудников </c:v>
                </c:pt>
                <c:pt idx="3">
                  <c:v>Время ожидания при подаче заявки</c:v>
                </c:pt>
                <c:pt idx="4">
                  <c:v>Прорстота и доступность информационно-справочных материалов</c:v>
                </c:pt>
                <c:pt idx="5">
                  <c:v>Удобство способа оплаты услуг </c:v>
                </c:pt>
                <c:pt idx="6">
                  <c:v>Консультирование по интересующим вопросам</c:v>
                </c:pt>
                <c:pt idx="7">
                  <c:v>Уровень внутреннего оснащения мест приема клиентов</c:v>
                </c:pt>
                <c:pt idx="8">
                  <c:v>Внешний вид сотрудников</c:v>
                </c:pt>
              </c:strCache>
            </c:strRef>
          </c:cat>
          <c:val>
            <c:numRef>
              <c:f>Лист1!$H$7:$H$15</c:f>
              <c:numCache>
                <c:formatCode>General</c:formatCode>
                <c:ptCount val="9"/>
                <c:pt idx="0">
                  <c:v>5</c:v>
                </c:pt>
                <c:pt idx="1">
                  <c:v>4.96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4.83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2401296"/>
        <c:axId val="202401688"/>
        <c:axId val="0"/>
      </c:bar3DChart>
      <c:catAx>
        <c:axId val="202401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401688"/>
        <c:crosses val="autoZero"/>
        <c:auto val="1"/>
        <c:lblAlgn val="ctr"/>
        <c:lblOffset val="100"/>
        <c:noMultiLvlLbl val="0"/>
      </c:catAx>
      <c:valAx>
        <c:axId val="202401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40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DFB52-CF7E-4EC1-8BF4-36279D3DE48E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7A4A4-6693-47DD-940B-23270F16BC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2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4A4-6693-47DD-940B-23270F16BCC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52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2D9E-2692-4CD2-9D18-1E53109B88F8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A547-33A6-4B8A-A22B-F3FC6C724295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7E53-AF27-4F18-BC55-6EC010906A4A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251-6320-4323-8445-EDEFFEA9FD31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0B7E-4831-4CC5-BBBE-5BF1880B3D7D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09D7-2991-451F-AE66-5706D6B66578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1E39-88E5-4E04-B986-139FD587BB23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157D-C26E-4486-85E2-5C1C860980C2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3B7A6-9211-4F09-AF6B-AAE2136ECF19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1A90-8114-4CDE-9CCB-1865EF190681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E584-064A-448B-B10A-E3C0364B10B9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395E9-16AF-4474-99F0-920699DD3CC4}" type="datetime1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 РЕЗУЛЬТАТАХ ОПРОСА ПОТРЕБИТЕЛЕЙ, ВОСПОЛЬЗОВАВШИХСЯ УСЛУГАМИ ЦЕНТРА ОБСЛУЖИВАНИЯ КЛИЕНТОВ ООО «ЭНЕРГИЯ-ТРАНЗИТ»В ПЕРИОД С 09.01.2017 ПО 29.12.2017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dirty="0" smtClean="0"/>
              <a:t>ОГЛАВЛЕНИЕ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Методология исследования ……………………………………………………........…… 3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Оценка качества ................................................…………………………………... 4, 5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Результат опроса ……………………………………………………………….............……… 6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 Методология исследования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Объект исследования 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потребители, воспользовавшиеся услугами центра обслуживания клиентов ООО «Энергия – Транзит».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определить степень удовлетворенности потребителей качеством очного обслуживания.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Задачи исследования: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определить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важность для потребителей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следующих компонентов услуги: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удобство способа подачи заявки на оказание услуги;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часы работы компании;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компетентность/грамотность сотрудников, принимавших заявку;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время ожидания при подаче заявки;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простота и доступность информационно- справочных материалов, необходимых для оформления заявки;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удобство способа оплаты услуг, предоставляемых компанией (наличие /отсутствие платежного терминала, кассы);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консультирование по интересующим вопросам;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уровень внутреннего оснащения мест приема клиентов;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внешний вид сотрудников;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определить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оценку потребителями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качества перечисленных компонентов услуги;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 получения информации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периодическое исследование – анкетирование.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8136904" cy="2448272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2. Оценка качества  компонентов очного обслуживания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ООО «Энергия-Транзит»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3140"/>
              </p:ext>
            </p:extLst>
          </p:nvPr>
        </p:nvGraphicFramePr>
        <p:xfrm>
          <a:off x="785786" y="714356"/>
          <a:ext cx="7779144" cy="529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10"/>
                <a:gridCol w="2000352"/>
                <a:gridCol w="1111306"/>
                <a:gridCol w="963132"/>
                <a:gridCol w="1037219"/>
                <a:gridCol w="1111306"/>
                <a:gridCol w="1037219"/>
              </a:tblGrid>
              <a:tr h="345705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r>
                        <a:rPr lang="ru-RU" sz="11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п</a:t>
                      </a: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/</a:t>
                      </a:r>
                      <a:r>
                        <a:rPr lang="ru-RU" sz="11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п</a:t>
                      </a: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ctr" rtl="0" fontAlgn="auto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Компонент  услуги </a:t>
                      </a: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Оценка качества компонента услуги по шкале  от  1 до 5, шт.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Очень плохо (1)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Плохо (2)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 могу оценить (3)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Хорошо (4)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Отлично (5) </a:t>
                      </a:r>
                    </a:p>
                  </a:txBody>
                  <a:tcPr marL="9525" marR="9525" marT="9525" marB="0"/>
                </a:tc>
              </a:tr>
              <a:tr h="39779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Удобство способа подачи заявки на оказание услуги;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9779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Часы работы компании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618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Компетентность/грамотность сотрудников, принимавших заявку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/>
                </a:tc>
              </a:tr>
              <a:tr h="53915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Время ожидания при подаче заявки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61293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Простота и доступность информационно- справочных материалов, необходимых для оформления заявки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65888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Удобство способа оплаты услуг, предоставляемых компанией (наличие /отсутствие платежного терминала, кассы)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8262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Консультирование по интересующим вопросам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4570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Уровень внутреннего оснащения мест приема клиентов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15967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Внешний вид сотрудников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338671"/>
              </p:ext>
            </p:extLst>
          </p:nvPr>
        </p:nvGraphicFramePr>
        <p:xfrm>
          <a:off x="1403648" y="6165304"/>
          <a:ext cx="6096000" cy="22465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24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82445" algn="l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r>
                        <a:rPr lang="ru-RU" sz="1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количество опрашиваемых респондентов 31 чел.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91" marR="62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808708"/>
              </p:ext>
            </p:extLst>
          </p:nvPr>
        </p:nvGraphicFramePr>
        <p:xfrm>
          <a:off x="755576" y="404664"/>
          <a:ext cx="79928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76673"/>
            <a:ext cx="820891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3. Результаты опроса</a:t>
            </a: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Таким образом, наивысшие оценки были поставлены посетителями ЦОК  за  компетентность/грамотность сотрудников, принимавших заявку, время ожидания при подаче заявки и простоту и доступность информационно- справочных материалов (необходимых для оформления заявки), удобство способа оплаты услуг, а так же  за консультирование по интересующим вопросам и внешний вид сотрудников.</a:t>
            </a: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559</TotalTime>
  <Words>249</Words>
  <Application>Microsoft Office PowerPoint</Application>
  <PresentationFormat>Экран (4:3)</PresentationFormat>
  <Paragraphs>83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ОТЧЕТ О РЕЗУЛЬТАТАХ ОПРОСА ПОТРЕБИТЕЛЕЙ, ВОСПОЛЬЗОВАВШИХСЯ УСЛУГАМИ ЦЕНТРА ОБСЛУЖИВАНИЯ КЛИЕНТОВ ООО «ЭНЕРГИЯ-ТРАНЗИТ»В ПЕРИОД С 09.01.2017 ПО 29.12.2017   </vt:lpstr>
      <vt:lpstr>ОГЛАВЛЕНИЕ       Методология исследования ……………………………………………………........…… 3 Оценка качества ................................................…………………………………... 4, 5 Результат опроса ……………………………………………………………….............……… 6     </vt:lpstr>
      <vt:lpstr>       1.  Методология исследования       Объект исследования  - потребители, воспользовавшиеся услугами центра обслуживания клиентов ООО «Энергия – Транзит».       Цель исследования – определить степень удовлетворенности потребителей качеством очного обслуживания.       Задачи исследования: а) определить важность для потребителей следующих компонентов услуги: - удобство способа подачи заявки на оказание услуги; - часы работы компании; - компетентность/грамотность сотрудников, принимавших заявку; - время ожидания при подаче заявки; - простота и доступность информационно- справочных материалов, необходимых для оформления заявки; - удобство способа оплаты услуг, предоставляемых компанией (наличие /отсутствие платежного терминала, кассы); - консультирование по интересующим вопросам; - уровень внутреннего оснащения мест приема клиентов; - внешний вид сотрудников; б) определить оценку потребителями качества перечисленных компонентов услуги;   Метод получения информации – периодическое исследование – анкетирование.       </vt:lpstr>
      <vt:lpstr>2. Оценка качества  компонентов очного обслуживания ООО «Энергия-Транзит»          </vt:lpstr>
      <vt:lpstr>Презентация PowerPoint</vt:lpstr>
      <vt:lpstr>   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РЕЗУЛЬТАТАХ ОПРОСА ПОТРЕБИТЕЛЕЙ, ВОСПОЛЬЗОВАВШИХСЯ УСЛУГАМИ ЦЕНТРА ОБСЛУЖИВАНИЯ КЛИЕНТОВ ООО «ЭНЕРГИЯ-ТРАНЗИТ»В ПЕРИОД С 01.10.2015 ПО 30.12.2015</dc:title>
  <dc:creator>Бирюкова Наталья Сергеевна</dc:creator>
  <cp:lastModifiedBy>Герман Евгения Александровна</cp:lastModifiedBy>
  <cp:revision>50</cp:revision>
  <dcterms:created xsi:type="dcterms:W3CDTF">2016-02-26T04:16:22Z</dcterms:created>
  <dcterms:modified xsi:type="dcterms:W3CDTF">2018-02-27T06:03:08Z</dcterms:modified>
</cp:coreProperties>
</file>