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&#1080;&#1089;&#1090;&#1088;&#1072;&#1090;&#1086;&#1088;\Desktop\&#1063;&#1040;&#1056;&#1067;&#1064;&#1057;&#1050;&#1048;&#1049;%20&#1056;&#1040;&#1049;&#1054;&#1053;\&#1041;&#1086;&#1085;&#1076;&#1072;&#1088;&#1077;&#1074;&#1072;\&#1086;&#1090;&#1095;&#1077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6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4"/>
          <c:order val="4"/>
          <c:invertIfNegative val="0"/>
          <c:cat>
            <c:numRef>
              <c:f>'[2]2015 г.'!$A$4:$J$4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cat>
          <c:val>
            <c:numRef>
              <c:f>'[2]2015 г.'!$A$5:$J$5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5"/>
          <c:order val="5"/>
          <c:invertIfNegative val="0"/>
          <c:cat>
            <c:numRef>
              <c:f>'[2]2015 г.'!$A$4:$J$4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cat>
          <c:val>
            <c:numRef>
              <c:f>'[2]2015 г.'!$A$6:$J$6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6"/>
          <c:order val="6"/>
          <c:invertIfNegative val="0"/>
          <c:cat>
            <c:numRef>
              <c:f>'[2]2015 г.'!$A$4:$J$4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cat>
          <c:val>
            <c:numRef>
              <c:f>'[2]2015 г.'!$A$7:$J$7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7"/>
          <c:order val="7"/>
          <c:invertIfNegative val="0"/>
          <c:cat>
            <c:numRef>
              <c:f>'[2]2015 г.'!$A$4:$J$4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cat>
          <c:val>
            <c:numRef>
              <c:f>'[2]2015 г.'!$A$8:$J$8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8"/>
          <c:order val="8"/>
          <c:invertIfNegative val="0"/>
          <c:cat>
            <c:numRef>
              <c:f>'[2]2015 г.'!$A$4:$J$4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cat>
          <c:val>
            <c:numRef>
              <c:f>'[2]2015 г.'!$A$9:$J$9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0"/>
          <c:order val="0"/>
          <c:tx>
            <c:strRef>
              <c:f>'4 квартал '!$C$90</c:f>
              <c:strCache>
                <c:ptCount val="1"/>
              </c:strCache>
            </c:strRef>
          </c:tx>
          <c:invertIfNegative val="0"/>
          <c:cat>
            <c:strRef>
              <c:f>'4 квартал '!$B$91:$B$99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сотрудников, принимавших заявку</c:v>
                </c:pt>
                <c:pt idx="3">
                  <c:v>Время ожидания при подаче заявки</c:v>
                </c:pt>
                <c:pt idx="4">
                  <c:v>Простота и доступность информационно-справочных материалов, необходимых для оформления заявки</c:v>
                </c:pt>
                <c:pt idx="5">
                  <c:v>Удобство способа оплаты услуг, предоставляемых компанией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 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'4 квартал '!$C$91:$C$99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'4 квартал '!$D$90</c:f>
              <c:strCache>
                <c:ptCount val="1"/>
              </c:strCache>
            </c:strRef>
          </c:tx>
          <c:invertIfNegative val="0"/>
          <c:cat>
            <c:strRef>
              <c:f>'4 квартал '!$B$91:$B$99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сотрудников, принимавших заявку</c:v>
                </c:pt>
                <c:pt idx="3">
                  <c:v>Время ожидания при подаче заявки</c:v>
                </c:pt>
                <c:pt idx="4">
                  <c:v>Простота и доступность информационно-справочных материалов, необходимых для оформления заявки</c:v>
                </c:pt>
                <c:pt idx="5">
                  <c:v>Удобство способа оплаты услуг, предоставляемых компанией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 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'4 квартал '!$D$91:$D$99</c:f>
            </c:numRef>
          </c:val>
        </c:ser>
        <c:ser>
          <c:idx val="2"/>
          <c:order val="2"/>
          <c:tx>
            <c:strRef>
              <c:f>'4 квартал '!$E$90</c:f>
              <c:strCache>
                <c:ptCount val="1"/>
              </c:strCache>
            </c:strRef>
          </c:tx>
          <c:invertIfNegative val="0"/>
          <c:cat>
            <c:strRef>
              <c:f>'4 квартал '!$B$91:$B$99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сотрудников, принимавших заявку</c:v>
                </c:pt>
                <c:pt idx="3">
                  <c:v>Время ожидания при подаче заявки</c:v>
                </c:pt>
                <c:pt idx="4">
                  <c:v>Простота и доступность информационно-справочных материалов, необходимых для оформления заявки</c:v>
                </c:pt>
                <c:pt idx="5">
                  <c:v>Удобство способа оплаты услуг, предоставляемых компанией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 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'4 квартал '!$E$91:$E$99</c:f>
            </c:numRef>
          </c:val>
        </c:ser>
        <c:ser>
          <c:idx val="3"/>
          <c:order val="3"/>
          <c:tx>
            <c:strRef>
              <c:f>'4 квартал '!$F$90</c:f>
              <c:strCache>
                <c:ptCount val="1"/>
                <c:pt idx="0">
                  <c:v>0-5</c:v>
                </c:pt>
              </c:strCache>
            </c:strRef>
          </c:tx>
          <c:spPr>
            <a:gradFill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0800" dist="50800" dir="5400000" sx="55000" sy="55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31750"/>
            </a:sp3d>
          </c:spPr>
          <c:invertIfNegative val="0"/>
          <c:cat>
            <c:strRef>
              <c:f>'4 квартал '!$B$91:$B$99</c:f>
              <c:strCache>
                <c:ptCount val="9"/>
                <c:pt idx="0">
                  <c:v>Удобство способа подачи заявки на оказание услуги</c:v>
                </c:pt>
                <c:pt idx="1">
                  <c:v>Часы работы компании </c:v>
                </c:pt>
                <c:pt idx="2">
                  <c:v>Компетентность/грамотность сотрудников, принимавших заявку</c:v>
                </c:pt>
                <c:pt idx="3">
                  <c:v>Время ожидания при подаче заявки</c:v>
                </c:pt>
                <c:pt idx="4">
                  <c:v>Простота и доступность информационно-справочных материалов, необходимых для оформления заявки</c:v>
                </c:pt>
                <c:pt idx="5">
                  <c:v>Удобство способа оплаты услуг, предоставляемых компанией </c:v>
                </c:pt>
                <c:pt idx="6">
                  <c:v>Консультирование по интересующим вопросам</c:v>
                </c:pt>
                <c:pt idx="7">
                  <c:v>Уровень внутреннего оснащения мест приема клиентов </c:v>
                </c:pt>
                <c:pt idx="8">
                  <c:v>Внешний вид сотрудников</c:v>
                </c:pt>
              </c:strCache>
            </c:strRef>
          </c:cat>
          <c:val>
            <c:numRef>
              <c:f>'4 квартал '!$F$91:$F$99</c:f>
              <c:numCache>
                <c:formatCode>General</c:formatCode>
                <c:ptCount val="9"/>
                <c:pt idx="0">
                  <c:v>4.87</c:v>
                </c:pt>
                <c:pt idx="1">
                  <c:v>4.75</c:v>
                </c:pt>
                <c:pt idx="2">
                  <c:v>4.93</c:v>
                </c:pt>
                <c:pt idx="3">
                  <c:v>4.96</c:v>
                </c:pt>
                <c:pt idx="4">
                  <c:v>5</c:v>
                </c:pt>
                <c:pt idx="5">
                  <c:v>4.9000000000000004</c:v>
                </c:pt>
                <c:pt idx="6">
                  <c:v>4.96</c:v>
                </c:pt>
                <c:pt idx="7">
                  <c:v>4.87</c:v>
                </c:pt>
                <c:pt idx="8">
                  <c:v>4.96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53305808"/>
        <c:axId val="253305416"/>
        <c:axId val="0"/>
      </c:bar3DChart>
      <c:catAx>
        <c:axId val="25330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baseline="0"/>
            </a:pPr>
            <a:endParaRPr lang="ru-RU"/>
          </a:p>
        </c:txPr>
        <c:crossAx val="253305416"/>
        <c:crosses val="autoZero"/>
        <c:auto val="1"/>
        <c:lblAlgn val="ctr"/>
        <c:lblOffset val="100"/>
        <c:tickMarkSkip val="5"/>
        <c:noMultiLvlLbl val="0"/>
      </c:catAx>
      <c:valAx>
        <c:axId val="253305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53305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DFB52-CF7E-4EC1-8BF4-36279D3DE48E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A4A4-6693-47DD-940B-23270F16BC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1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A4A4-6693-47DD-940B-23270F16BC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25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2D9E-2692-4CD2-9D18-1E53109B88F8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A547-33A6-4B8A-A22B-F3FC6C724295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7E53-AF27-4F18-BC55-6EC010906A4A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B251-6320-4323-8445-EDEFFEA9FD31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0B7E-4831-4CC5-BBBE-5BF1880B3D7D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9D7-2991-451F-AE66-5706D6B66578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1E39-88E5-4E04-B986-139FD587BB23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157D-C26E-4486-85E2-5C1C860980C2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B7A6-9211-4F09-AF6B-AAE2136ECF19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1A90-8114-4CDE-9CCB-1865EF190681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E584-064A-448B-B10A-E3C0364B10B9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95E9-16AF-4474-99F0-920699DD3CC4}" type="datetime1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 РЕЗУЛЬТАТАХ ОПРОСА ПОТРЕБИТЕЛЕЙ, ВОСПОЛЬЗОВАВШИХСЯ УСЛУГАМИ ЦЕНТРА ОБСЛУЖИВАНИЯ КЛИЕНТОВ ООО «ЭНЕРГИЯ-ТРАНЗИТ»В ПЕРИОД С 11.01.2016 ПО 30.12.2016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ОГЛАВЛЕНИЕ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Методология исследования ……………………………………………………........……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Оценка качества ................................................…………………………………... 4, 5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Результат опроса ……………………………………………………………….............……… 6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 Методология исследования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Объект исследования 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потребители, воспользовавшиеся услугами центра обслуживания клиентов ООО «Энергия – Транзит».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определить степень удовлетворенности потребителей качеством очного обслуживания.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Задачи исследования: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важность для потребителей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следующих компонентов услуги: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подачи заявки на оказание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часы работы компании;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компетентность/грамотность сотрудников, принимавших заявку;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время ожидания при подаче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простота и доступность информационно- справочных материалов, необходимых для оформления заявки;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удобство способа оплаты услуг, предоставляемых компанией (наличие /отсутствие платежного терминала, кассы);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консультирование по интересующим вопросам;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уровень внутреннего оснащения мест приема клиентов;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внешний вид сотрудников;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определить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оценку потребителями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качества перечисленных компонентов услуги;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получения информации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периодическое исследование – анкетирование.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136904" cy="2448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2. Оценка качества  компонентов очного обслуживания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ООО «Энергия-Транзит»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714356"/>
          <a:ext cx="7779144" cy="5299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10"/>
                <a:gridCol w="2000352"/>
                <a:gridCol w="1111306"/>
                <a:gridCol w="963132"/>
                <a:gridCol w="1037219"/>
                <a:gridCol w="1111306"/>
                <a:gridCol w="1037219"/>
              </a:tblGrid>
              <a:tr h="34570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rtl="0" fontAlgn="auto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Компонент  услуги 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Оценка качества компонента услуги по шкале  от  1 до 5, шт. 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Очень плохо (1)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Плохо (2)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 могу оценить (3)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Хорошо (4)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Отлично (5) 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подачи заявки на оказание услуги;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/>
                </a:tc>
              </a:tr>
              <a:tr h="3977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Часы работы компании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/>
                </a:tc>
              </a:tr>
              <a:tr h="4618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Компетентность/грамотность сотрудников, принимавших заявку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/>
                </a:tc>
              </a:tr>
              <a:tr h="53915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Время ожидания при подаче заявки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/>
                </a:tc>
              </a:tr>
              <a:tr h="6129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Простота и доступность информационно- справочных материалов, необходимых для оформления заявки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658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Удобство способа оплаты услуг, предоставляемых компанией (наличие /отсутствие платежного терминала, кассы)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/>
                </a:tc>
              </a:tr>
              <a:tr h="8262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Консультирование по интересующим вопросам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/>
                </a:tc>
              </a:tr>
              <a:tr h="3457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внутреннего оснащения мест приема клиентов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/>
                </a:tc>
              </a:tr>
              <a:tr h="1596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Внешний вид сотрудников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6165304"/>
          <a:ext cx="6096000" cy="22465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4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82445" algn="l"/>
                        </a:tabLs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опрашиваемых респондентов 33 чел.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91" marR="627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67544" y="620688"/>
          <a:ext cx="8280920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3"/>
            <a:ext cx="82089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3. Результаты опроса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Таким образом, наивысшие оценки были поставлены посетителями ЦОК  за  компетентность/грамотность сотрудников, принимавших заявку, время ожидания при подаче заявки и простоту и доступность информационно- справочных материалов (необходимых для оформления заявки), удобство способа оплаты услуг, а так же  за консультирование по интересующим вопросам и внешний вид сотрудников.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469</TotalTime>
  <Words>249</Words>
  <Application>Microsoft Office PowerPoint</Application>
  <PresentationFormat>Экран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ОТЧЕТ О РЕЗУЛЬТАТАХ ОПРОСА ПОТРЕБИТЕЛЕЙ, ВОСПОЛЬЗОВАВШИХСЯ УСЛУГАМИ ЦЕНТРА ОБСЛУЖИВАНИЯ КЛИЕНТОВ ООО «ЭНЕРГИЯ-ТРАНЗИТ»В ПЕРИОД С 11.01.2016 ПО 30.12.2016   </vt:lpstr>
      <vt:lpstr>ОГЛАВЛЕНИЕ       Методология исследования ……………………………………………………........…… 3 Оценка качества ................................................…………………………………... 4, 5 Результат опроса ……………………………………………………………….............……… 6     </vt:lpstr>
      <vt:lpstr>       1.  Методология исследования       Объект исследования  - потребители, воспользовавшиеся услугами центра обслуживания клиентов ООО «Энергия – Транзит».       Цель исследования – определить степень удовлетворенности потребителей качеством очного обслуживания.       Задачи исследования: а) определить важность для потребителей следующих компонентов услуги: - удобство способа подачи заявки на оказание услуги; - часы работы компании; - компетентность/грамотность сотрудников, принимавших заявку; - время ожидания при подаче заявки; - простота и доступность информационно- справочных материалов, необходимых для оформления заявки; - удобство способа оплаты услуг, предоставляемых компанией (наличие /отсутствие платежного терминала, кассы); - консультирование по интересующим вопросам; - уровень внутреннего оснащения мест приема клиентов; - внешний вид сотрудников; б) определить оценку потребителями качества перечисленных компонентов услуги;   Метод получения информации – периодическое исследование – анкетирование.       </vt:lpstr>
      <vt:lpstr>2. Оценка качества  компонентов очного обслуживания ООО «Энергия-Транзит»          </vt:lpstr>
      <vt:lpstr>Презентация PowerPoint</vt:lpstr>
      <vt:lpstr> 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ОПРОСА ПОТРЕБИТЕЛЕЙ, ВОСПОЛЬЗОВАВШИХСЯ УСЛУГАМИ ЦЕНТРА ОБСЛУЖИВАНИЯ КЛИЕНТОВ ООО «ЭНЕРГИЯ-ТРАНЗИТ»В ПЕРИОД С 01.10.2015 ПО 30.12.2015</dc:title>
  <dc:creator>Бирюкова Наталья Сергеевна</dc:creator>
  <cp:lastModifiedBy>Герман Евгения Александровна</cp:lastModifiedBy>
  <cp:revision>47</cp:revision>
  <dcterms:created xsi:type="dcterms:W3CDTF">2016-02-26T04:16:22Z</dcterms:created>
  <dcterms:modified xsi:type="dcterms:W3CDTF">2017-02-21T05:21:22Z</dcterms:modified>
</cp:coreProperties>
</file>